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6" r:id="rId2"/>
    <p:sldId id="308" r:id="rId3"/>
    <p:sldId id="309" r:id="rId4"/>
    <p:sldId id="262" r:id="rId5"/>
    <p:sldId id="263" r:id="rId6"/>
    <p:sldId id="314" r:id="rId7"/>
    <p:sldId id="317" r:id="rId8"/>
    <p:sldId id="315" r:id="rId9"/>
    <p:sldId id="322" r:id="rId10"/>
    <p:sldId id="316" r:id="rId11"/>
    <p:sldId id="319" r:id="rId12"/>
    <p:sldId id="307" r:id="rId13"/>
    <p:sldId id="270" r:id="rId14"/>
    <p:sldId id="268" r:id="rId15"/>
    <p:sldId id="321" r:id="rId16"/>
    <p:sldId id="318" r:id="rId17"/>
    <p:sldId id="320" r:id="rId18"/>
    <p:sldId id="267" r:id="rId19"/>
    <p:sldId id="299" r:id="rId20"/>
    <p:sldId id="310" r:id="rId21"/>
    <p:sldId id="311" r:id="rId22"/>
    <p:sldId id="323" r:id="rId23"/>
    <p:sldId id="31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8F5"/>
    <a:srgbClr val="91BED4"/>
    <a:srgbClr val="F0F0F0"/>
    <a:srgbClr val="FC7500"/>
    <a:srgbClr val="F25F29"/>
    <a:srgbClr val="304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2" autoAdjust="0"/>
    <p:restoredTop sz="87328" autoAdjust="0"/>
  </p:normalViewPr>
  <p:slideViewPr>
    <p:cSldViewPr>
      <p:cViewPr>
        <p:scale>
          <a:sx n="64" d="100"/>
          <a:sy n="64" d="100"/>
        </p:scale>
        <p:origin x="-1662" y="-102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7EC3-CD50-4DA5-B722-330229C0073D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12E5A-FBEB-4329-9E4A-5F20B492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5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E0011-04E0-4F3F-BFCE-633C944A425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2AD7-BD31-48B9-8C8A-7D4EAE7F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3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a photo album.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7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9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7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9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1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98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6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Master 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Landscape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Snap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short caption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Sli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 Mixed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>
              <a:buNone/>
              <a:defRPr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subtext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olored Caption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Title and Large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caption text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3 Landscape with 2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-Up: 2 Landscape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apt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olored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ic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rai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>
              <a:defRPr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Transparen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sz="28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 with Title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C7500"/>
                </a:solidFill>
              </a:rPr>
              <a:t>Welcome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3810000"/>
            <a:ext cx="3429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</a:t>
            </a:r>
            <a:r>
              <a:rPr lang="en-US" sz="3200" dirty="0" smtClean="0"/>
              <a:t>o Room </a:t>
            </a:r>
            <a:r>
              <a:rPr lang="en-US" sz="3200" dirty="0" smtClean="0"/>
              <a:t>27</a:t>
            </a:r>
            <a:endParaRPr lang="en-US" sz="3200" dirty="0" smtClean="0"/>
          </a:p>
          <a:p>
            <a:pPr algn="ctr"/>
            <a:r>
              <a:rPr lang="en-US" sz="4400" dirty="0" smtClean="0"/>
              <a:t>Mrs. </a:t>
            </a:r>
            <a:r>
              <a:rPr lang="en-US" sz="4400" dirty="0" err="1" smtClean="0"/>
              <a:t>Dallosta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Rewards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981200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Class Number line- </a:t>
            </a:r>
            <a:r>
              <a:rPr lang="en-US" sz="3200" dirty="0" smtClean="0">
                <a:solidFill>
                  <a:srgbClr val="00B050"/>
                </a:solidFill>
              </a:rPr>
              <a:t>whole class</a:t>
            </a:r>
          </a:p>
          <a:p>
            <a:endParaRPr lang="en-US" sz="3200" dirty="0"/>
          </a:p>
          <a:p>
            <a:r>
              <a:rPr lang="en-US" sz="3200" dirty="0" smtClean="0"/>
              <a:t>Group points- </a:t>
            </a:r>
            <a:r>
              <a:rPr lang="en-US" sz="3200" dirty="0" smtClean="0">
                <a:solidFill>
                  <a:srgbClr val="FFC000"/>
                </a:solidFill>
              </a:rPr>
              <a:t>small group</a:t>
            </a:r>
          </a:p>
          <a:p>
            <a:endParaRPr lang="en-US" sz="3200" dirty="0"/>
          </a:p>
          <a:p>
            <a:r>
              <a:rPr lang="en-US" sz="3200" dirty="0" smtClean="0"/>
              <a:t>Class Dojo &amp; Talon Tickets-</a:t>
            </a:r>
            <a:r>
              <a:rPr lang="en-US" sz="3200" dirty="0" smtClean="0">
                <a:solidFill>
                  <a:srgbClr val="FF0000"/>
                </a:solidFill>
              </a:rPr>
              <a:t>individual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29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0" y="3313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Class Dojo</a:t>
            </a:r>
          </a:p>
          <a:p>
            <a:pPr algn="ctr"/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Students earn and lose points throughout the day </a:t>
            </a:r>
          </a:p>
          <a:p>
            <a:r>
              <a:rPr lang="en-US" sz="2800" u="sng" dirty="0" smtClean="0"/>
              <a:t>Positive	</a:t>
            </a:r>
            <a:r>
              <a:rPr lang="en-US" sz="2800" dirty="0" smtClean="0"/>
              <a:t>		</a:t>
            </a:r>
            <a:r>
              <a:rPr lang="en-US" sz="2800" u="sng" dirty="0" smtClean="0"/>
              <a:t>Negative</a:t>
            </a:r>
          </a:p>
          <a:p>
            <a:r>
              <a:rPr lang="en-US" sz="2800" dirty="0" smtClean="0"/>
              <a:t>-Doing job			-Talking/blurting</a:t>
            </a:r>
          </a:p>
          <a:p>
            <a:r>
              <a:rPr lang="en-US" sz="2800" dirty="0" smtClean="0"/>
              <a:t>-Being safe			-Giving up</a:t>
            </a:r>
          </a:p>
          <a:p>
            <a:r>
              <a:rPr lang="en-US" sz="2800" dirty="0" smtClean="0"/>
              <a:t>-Perseverance		-Unprepared/no homework</a:t>
            </a:r>
          </a:p>
          <a:p>
            <a:r>
              <a:rPr lang="en-US" sz="2800" dirty="0" smtClean="0"/>
              <a:t>-Teamwork			-Hands touching others</a:t>
            </a:r>
          </a:p>
          <a:p>
            <a:r>
              <a:rPr lang="en-US" sz="2800" dirty="0" smtClean="0"/>
              <a:t>-Being kind    		-Bathroom </a:t>
            </a:r>
            <a:r>
              <a:rPr lang="en-US" sz="2800" dirty="0" smtClean="0"/>
              <a:t>break (no pass left)</a:t>
            </a:r>
            <a:endParaRPr lang="en-US" sz="2800" dirty="0" smtClean="0"/>
          </a:p>
          <a:p>
            <a:r>
              <a:rPr lang="en-US" sz="2800" dirty="0" smtClean="0"/>
              <a:t>-Lesson explanation	-Bullying behaviors</a:t>
            </a:r>
          </a:p>
          <a:p>
            <a:r>
              <a:rPr lang="en-US" sz="2800" dirty="0" smtClean="0"/>
              <a:t>-School spirit		-Showing disrespect</a:t>
            </a:r>
          </a:p>
          <a:p>
            <a:r>
              <a:rPr lang="en-US" sz="2800" dirty="0" smtClean="0"/>
              <a:t>-Extra </a:t>
            </a:r>
            <a:r>
              <a:rPr lang="en-US" sz="2800" dirty="0" smtClean="0"/>
              <a:t>credit                        -Out </a:t>
            </a:r>
            <a:r>
              <a:rPr lang="en-US" sz="2800" dirty="0" smtClean="0"/>
              <a:t>of seat/off </a:t>
            </a:r>
            <a:r>
              <a:rPr lang="en-US" sz="2800" dirty="0" smtClean="0"/>
              <a:t>task</a:t>
            </a:r>
          </a:p>
          <a:p>
            <a:r>
              <a:rPr lang="en-US" sz="2800" dirty="0" smtClean="0"/>
              <a:t>-All Homework In       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600638"/>
            <a:ext cx="5372100" cy="1238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5105400"/>
            <a:ext cx="1555492" cy="1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7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" y="381000"/>
            <a:ext cx="7934325" cy="6019800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r>
              <a:rPr lang="en-US" sz="3200" b="1" dirty="0">
                <a:solidFill>
                  <a:srgbClr val="FC7500"/>
                </a:solidFill>
              </a:rPr>
              <a:t>Other </a:t>
            </a:r>
            <a:r>
              <a:rPr lang="en-US" sz="3200" b="1" dirty="0" smtClean="0">
                <a:solidFill>
                  <a:srgbClr val="FC7500"/>
                </a:solidFill>
              </a:rPr>
              <a:t>Programs:</a:t>
            </a:r>
            <a:endParaRPr lang="en-US" sz="3200" dirty="0">
              <a:solidFill>
                <a:srgbClr val="FC7500"/>
              </a:solidFill>
            </a:endParaRPr>
          </a:p>
          <a:p>
            <a:r>
              <a:rPr lang="en-US" sz="2400" dirty="0"/>
              <a:t>		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3600" dirty="0" smtClean="0"/>
              <a:t>Band </a:t>
            </a:r>
            <a:r>
              <a:rPr lang="en-US" sz="3600" dirty="0"/>
              <a:t>-  Tuesday and Friday with Mrs. </a:t>
            </a:r>
            <a:r>
              <a:rPr lang="en-US" sz="3600" dirty="0" err="1" smtClean="0"/>
              <a:t>Kuersten</a:t>
            </a:r>
            <a:r>
              <a:rPr lang="en-US" sz="3600" dirty="0" smtClean="0"/>
              <a:t>  -optional</a:t>
            </a:r>
            <a:r>
              <a:rPr lang="en-US" sz="3600" dirty="0"/>
              <a:t>, but encouraged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 smtClean="0"/>
              <a:t>Library – </a:t>
            </a:r>
            <a:r>
              <a:rPr lang="en-US" sz="3600" dirty="0" smtClean="0"/>
              <a:t>Thursday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 smtClean="0"/>
              <a:t>Spanish-Tuesday and Thursday</a:t>
            </a:r>
            <a:r>
              <a:rPr lang="en-US" sz="3600" dirty="0" smtClean="0"/>
              <a:t> </a:t>
            </a:r>
            <a:endParaRPr lang="en-US" sz="3600" dirty="0"/>
          </a:p>
          <a:p>
            <a:pPr marL="342900" indent="-342900">
              <a:buFont typeface="Arial"/>
              <a:buChar char="•"/>
            </a:pPr>
            <a:r>
              <a:rPr lang="en-US" sz="3600" dirty="0" smtClean="0"/>
              <a:t>Computers </a:t>
            </a:r>
            <a:r>
              <a:rPr lang="en-US" sz="3600" dirty="0"/>
              <a:t>- In class use and weekly trips to </a:t>
            </a:r>
            <a:r>
              <a:rPr lang="en-US" sz="3600" dirty="0" smtClean="0"/>
              <a:t>lab, </a:t>
            </a:r>
            <a:r>
              <a:rPr lang="en-US" sz="3600" dirty="0" err="1" smtClean="0"/>
              <a:t>Chromebooks</a:t>
            </a:r>
            <a:r>
              <a:rPr lang="en-US" sz="3600" dirty="0" smtClean="0"/>
              <a:t> shared with other classes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 smtClean="0"/>
              <a:t>Google Classroom- student google accounts provided by district</a:t>
            </a:r>
            <a:endParaRPr lang="en-US" sz="3600" dirty="0"/>
          </a:p>
          <a:p>
            <a:pPr marL="342900" indent="-342900">
              <a:buFont typeface="Arial"/>
              <a:buChar char="•"/>
            </a:pPr>
            <a:r>
              <a:rPr lang="en-US" sz="3600" dirty="0" smtClean="0"/>
              <a:t>PE  </a:t>
            </a:r>
            <a:r>
              <a:rPr lang="en-US" sz="3600" dirty="0"/>
              <a:t>-  </a:t>
            </a:r>
            <a:r>
              <a:rPr lang="en-US" sz="3600" dirty="0" smtClean="0"/>
              <a:t>Monday and Tuesday, tennis shoes please these days</a:t>
            </a:r>
            <a:endParaRPr lang="en-US" sz="3600" dirty="0"/>
          </a:p>
          <a:p>
            <a:pPr marL="342900" indent="-342900">
              <a:buFont typeface="Arial"/>
              <a:buChar char="•"/>
            </a:pPr>
            <a:r>
              <a:rPr lang="en-US" sz="3600" dirty="0" smtClean="0"/>
              <a:t>Fine </a:t>
            </a:r>
            <a:r>
              <a:rPr lang="en-US" sz="3600" dirty="0"/>
              <a:t>Arts - Art docent program by parent volunteer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 smtClean="0"/>
              <a:t>Study </a:t>
            </a:r>
            <a:r>
              <a:rPr lang="en-US" sz="3600" dirty="0"/>
              <a:t>Skills and </a:t>
            </a:r>
            <a:r>
              <a:rPr lang="en-US" sz="3600" dirty="0" smtClean="0"/>
              <a:t>Organization- Work Folder</a:t>
            </a:r>
            <a:r>
              <a:rPr lang="en-US" sz="3600" dirty="0"/>
              <a:t> </a:t>
            </a:r>
            <a:r>
              <a:rPr lang="en-US" sz="3600" dirty="0" smtClean="0"/>
              <a:t>(green), </a:t>
            </a:r>
            <a:r>
              <a:rPr lang="en-US" sz="3600" dirty="0" smtClean="0"/>
              <a:t>Work in Progress Folder </a:t>
            </a:r>
            <a:r>
              <a:rPr lang="en-US" sz="3600" dirty="0" smtClean="0"/>
              <a:t>(yellow, stays at school), Pass backs (red, student’s responsibility to have it back by the following Friday), spiral for each subject, composition book for journaling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 smtClean="0"/>
              <a:t>Study Hall- Monday afternoon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 smtClean="0"/>
              <a:t>Chorus (before school once a week), Cross Country (fall), Track (spring), Green Team (gardening)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7201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C7500"/>
                </a:solidFill>
              </a:rPr>
              <a:t>Homework and Daily </a:t>
            </a:r>
            <a:r>
              <a:rPr lang="en-US" sz="2800" b="1" dirty="0" smtClean="0">
                <a:solidFill>
                  <a:srgbClr val="FC7500"/>
                </a:solidFill>
              </a:rPr>
              <a:t>Planner:</a:t>
            </a:r>
            <a:endParaRPr lang="en-US" sz="2800" dirty="0">
              <a:solidFill>
                <a:srgbClr val="FC7500"/>
              </a:solidFill>
            </a:endParaRPr>
          </a:p>
          <a:p>
            <a:endParaRPr lang="en-US" sz="2800" dirty="0" smtClean="0"/>
          </a:p>
          <a:p>
            <a:pPr marL="457200" indent="-457200">
              <a:buFont typeface="Wingdings" charset="2"/>
              <a:buChar char="²"/>
            </a:pPr>
            <a:r>
              <a:rPr lang="en-US" sz="2800" dirty="0" smtClean="0"/>
              <a:t>Read </a:t>
            </a:r>
            <a:r>
              <a:rPr lang="en-US" sz="2800" dirty="0"/>
              <a:t>nightly for 20-30 minutes minimum of 5 times per </a:t>
            </a:r>
            <a:r>
              <a:rPr lang="en-US" sz="2800" dirty="0" smtClean="0"/>
              <a:t>week- no log, but there will be </a:t>
            </a:r>
            <a:r>
              <a:rPr lang="en-US" sz="2800" dirty="0" smtClean="0"/>
              <a:t>occasional </a:t>
            </a:r>
            <a:r>
              <a:rPr lang="en-US" sz="2800" dirty="0" smtClean="0"/>
              <a:t>book reports and journaling. </a:t>
            </a:r>
            <a:endParaRPr lang="en-US" sz="2800" dirty="0"/>
          </a:p>
          <a:p>
            <a:pPr marL="457200" indent="-457200">
              <a:buFont typeface="Wingdings" charset="2"/>
              <a:buChar char="²"/>
            </a:pPr>
            <a:r>
              <a:rPr lang="en-US" sz="2800" dirty="0" smtClean="0"/>
              <a:t>Daily </a:t>
            </a:r>
            <a:r>
              <a:rPr lang="en-US" sz="2800" dirty="0"/>
              <a:t>Math </a:t>
            </a:r>
            <a:r>
              <a:rPr lang="en-US" sz="2800" dirty="0" smtClean="0"/>
              <a:t>Home Practice(Monday-Thursday) self correction expected</a:t>
            </a:r>
            <a:endParaRPr lang="en-US" sz="2800" dirty="0"/>
          </a:p>
          <a:p>
            <a:pPr marL="457200" indent="-457200">
              <a:buFont typeface="Wingdings" charset="2"/>
              <a:buChar char="²"/>
            </a:pPr>
            <a:r>
              <a:rPr lang="en-US" sz="2800" dirty="0" smtClean="0"/>
              <a:t>Complete </a:t>
            </a:r>
            <a:r>
              <a:rPr lang="en-US" sz="2800" dirty="0"/>
              <a:t>any assignments not completed in class.</a:t>
            </a:r>
          </a:p>
          <a:p>
            <a:pPr marL="457200" indent="-457200">
              <a:buFont typeface="Wingdings" charset="2"/>
              <a:buChar char="²"/>
            </a:pPr>
            <a:r>
              <a:rPr lang="en-US" sz="2800" dirty="0" smtClean="0"/>
              <a:t>Additional </a:t>
            </a:r>
            <a:r>
              <a:rPr lang="en-US" sz="2800" dirty="0"/>
              <a:t>assignments will be noted on </a:t>
            </a:r>
            <a:r>
              <a:rPr lang="en-US" sz="2800" dirty="0" smtClean="0"/>
              <a:t>the Homework Board.</a:t>
            </a:r>
            <a:endParaRPr lang="en-US" sz="2800" dirty="0"/>
          </a:p>
          <a:p>
            <a:pPr marL="457200" indent="-457200">
              <a:buFont typeface="Wingdings" charset="2"/>
              <a:buChar char="²"/>
            </a:pPr>
            <a:r>
              <a:rPr lang="en-US" sz="2800" dirty="0" smtClean="0"/>
              <a:t>Planner </a:t>
            </a:r>
            <a:r>
              <a:rPr lang="en-US" sz="2800" dirty="0"/>
              <a:t>should be filled out daily.</a:t>
            </a:r>
          </a:p>
          <a:p>
            <a:pPr marL="457200" indent="-457200">
              <a:buFont typeface="Wingdings" charset="2"/>
              <a:buChar char="²"/>
            </a:pPr>
            <a:r>
              <a:rPr lang="en-US" sz="2800" dirty="0" smtClean="0"/>
              <a:t>Assignments </a:t>
            </a:r>
            <a:r>
              <a:rPr lang="en-US" sz="2800" dirty="0"/>
              <a:t>returned and </a:t>
            </a:r>
            <a:r>
              <a:rPr lang="en-US" sz="2800" dirty="0" smtClean="0"/>
              <a:t>sent </a:t>
            </a:r>
            <a:r>
              <a:rPr lang="en-US" sz="2800" dirty="0"/>
              <a:t>home in </a:t>
            </a:r>
            <a:r>
              <a:rPr lang="en-US" sz="2800" dirty="0" smtClean="0"/>
              <a:t>Red Friday </a:t>
            </a:r>
            <a:r>
              <a:rPr lang="en-US" sz="2800" dirty="0"/>
              <a:t>Folders. </a:t>
            </a:r>
            <a:endParaRPr lang="en-US" sz="2800" dirty="0" smtClean="0"/>
          </a:p>
          <a:p>
            <a:pPr marL="457200" indent="-457200">
              <a:buFont typeface="Wingdings" charset="2"/>
              <a:buChar char="²"/>
            </a:pPr>
            <a:r>
              <a:rPr lang="en-US" sz="2800" dirty="0" smtClean="0"/>
              <a:t>Redo slips for poor work quality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54878" y1="28571" x2="54878" y2="28571"/>
                        <a14:backgroundMark x1="40244" y1="35065" x2="40244" y2="35065"/>
                        <a14:backgroundMark x1="40244" y1="35065" x2="40244" y2="350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40534">
            <a:off x="7169018" y="4958679"/>
            <a:ext cx="1894569" cy="1779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7200" y="90055"/>
            <a:ext cx="4724400" cy="67194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0">
            <a:normAutofit fontScale="925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en-US" sz="3200" b="1" dirty="0"/>
              <a:t>Grading Policy and Marks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457200" y="762000"/>
            <a:ext cx="7315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sz="2800" dirty="0" smtClean="0"/>
              <a:t>Five-Ten </a:t>
            </a:r>
            <a:r>
              <a:rPr lang="en-US" sz="2800" dirty="0"/>
              <a:t>point grading scale.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2800" dirty="0" smtClean="0"/>
              <a:t>Late </a:t>
            </a:r>
            <a:r>
              <a:rPr lang="en-US" sz="2800" dirty="0"/>
              <a:t>work - Must be completed within a week for </a:t>
            </a:r>
            <a:r>
              <a:rPr lang="en-US" sz="2800" dirty="0" smtClean="0"/>
              <a:t>50</a:t>
            </a:r>
            <a:r>
              <a:rPr lang="en-US" sz="2800" dirty="0"/>
              <a:t>% score </a:t>
            </a:r>
            <a:r>
              <a:rPr lang="en-US" sz="2800" dirty="0" smtClean="0"/>
              <a:t>(F).</a:t>
            </a:r>
            <a:endParaRPr lang="en-US" sz="2800" dirty="0"/>
          </a:p>
          <a:p>
            <a:pPr marL="342900" indent="-342900">
              <a:buFont typeface="Wingdings" charset="2"/>
              <a:buChar char="v"/>
            </a:pPr>
            <a:r>
              <a:rPr lang="en-US" sz="2800" dirty="0" smtClean="0"/>
              <a:t>Becomes </a:t>
            </a:r>
            <a:r>
              <a:rPr lang="en-US" sz="2800" dirty="0"/>
              <a:t>a zero if not </a:t>
            </a:r>
            <a:r>
              <a:rPr lang="en-US" sz="2800" dirty="0" smtClean="0"/>
              <a:t>completed within </a:t>
            </a:r>
            <a:r>
              <a:rPr lang="en-US" sz="2800" dirty="0"/>
              <a:t>a week.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2800" dirty="0" smtClean="0"/>
              <a:t>Test </a:t>
            </a:r>
            <a:r>
              <a:rPr lang="en-US" sz="2800" dirty="0"/>
              <a:t>Re-dos - Make corrections within reasonable </a:t>
            </a:r>
            <a:r>
              <a:rPr lang="en-US" sz="2800" dirty="0" smtClean="0"/>
              <a:t>time, science and social studies test must show the book page number for credit</a:t>
            </a:r>
            <a:endParaRPr lang="en-US" sz="2800" dirty="0"/>
          </a:p>
          <a:p>
            <a:pPr marL="342900" indent="-342900">
              <a:buFont typeface="Wingdings" charset="2"/>
              <a:buChar char="v"/>
            </a:pPr>
            <a:r>
              <a:rPr lang="en-US" sz="2800" dirty="0" smtClean="0"/>
              <a:t>Absent </a:t>
            </a:r>
            <a:r>
              <a:rPr lang="en-US" sz="2800" dirty="0"/>
              <a:t>- No </a:t>
            </a:r>
            <a:r>
              <a:rPr lang="en-US" sz="2800" dirty="0" smtClean="0"/>
              <a:t>penalty, number of days absent to make up </a:t>
            </a:r>
            <a:r>
              <a:rPr lang="en-US" sz="2800" dirty="0" err="1" smtClean="0"/>
              <a:t>work;Folder</a:t>
            </a:r>
            <a:r>
              <a:rPr lang="en-US" sz="2800" dirty="0" smtClean="0"/>
              <a:t> </a:t>
            </a:r>
            <a:r>
              <a:rPr lang="en-US" sz="2800" dirty="0" smtClean="0"/>
              <a:t>will be on desk upon return with work inside</a:t>
            </a:r>
            <a:endParaRPr lang="en-US" sz="2800" dirty="0"/>
          </a:p>
          <a:p>
            <a:pPr marL="342900" indent="-342900">
              <a:buFont typeface="Wingdings" charset="2"/>
              <a:buChar char="v"/>
            </a:pPr>
            <a:r>
              <a:rPr lang="en-US" sz="2800" dirty="0" smtClean="0"/>
              <a:t>No </a:t>
            </a:r>
            <a:r>
              <a:rPr lang="en-US" sz="2800" dirty="0"/>
              <a:t>name  </a:t>
            </a:r>
            <a:r>
              <a:rPr lang="en-US" sz="2800" dirty="0" smtClean="0"/>
              <a:t>–can </a:t>
            </a:r>
            <a:r>
              <a:rPr lang="en-US" sz="2800" dirty="0" smtClean="0"/>
              <a:t>find no name papers posted in corner of wall by door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0"/>
            <a:ext cx="7620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sz="2800" dirty="0"/>
              <a:t>Independent Contract for absence of 5 days or more- please give a week’s notice for preparation.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2800" dirty="0"/>
              <a:t>Report cards are issued 3 times a year- Standards &amp; grades combined 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2800" dirty="0" smtClean="0"/>
              <a:t>Missing assignment sheets </a:t>
            </a:r>
            <a:r>
              <a:rPr lang="en-US" sz="2800" dirty="0"/>
              <a:t>given almost every </a:t>
            </a:r>
            <a:r>
              <a:rPr lang="en-US" sz="2800" dirty="0" smtClean="0"/>
              <a:t>Monday for Study Hall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2800" dirty="0" smtClean="0"/>
              <a:t>Progress reports specified   </a:t>
            </a:r>
            <a:endParaRPr lang="en-US" sz="2800" dirty="0"/>
          </a:p>
          <a:p>
            <a:r>
              <a:rPr lang="en-US" sz="2800" dirty="0"/>
              <a:t>     on Progress Report </a:t>
            </a:r>
            <a:r>
              <a:rPr lang="en-US" sz="2800" dirty="0" smtClean="0"/>
              <a:t>Calendar- e-mailed to save  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paper</a:t>
            </a:r>
            <a:endParaRPr lang="en-US" sz="2800" dirty="0"/>
          </a:p>
          <a:p>
            <a:pPr marL="342900" indent="-342900">
              <a:buFont typeface="Wingdings" charset="2"/>
              <a:buChar char="v"/>
            </a:pPr>
            <a:r>
              <a:rPr lang="en-US" sz="2800" dirty="0"/>
              <a:t>Parent Portal- not only for parents to use, students encouraged to learn how to </a:t>
            </a:r>
            <a:r>
              <a:rPr lang="en-US" sz="2800" dirty="0" smtClean="0"/>
              <a:t>use since it is a program used throughout high school</a:t>
            </a:r>
            <a:endParaRPr lang="en-US" sz="2800" dirty="0"/>
          </a:p>
          <a:p>
            <a:pPr marL="342900" indent="-342900">
              <a:buFont typeface="Wingdings" charset="2"/>
              <a:buChar char="v"/>
            </a:pPr>
            <a:r>
              <a:rPr lang="en-US" sz="2800" dirty="0"/>
              <a:t>Learner Behaviors</a:t>
            </a:r>
          </a:p>
        </p:txBody>
      </p:sp>
    </p:spTree>
    <p:extLst>
      <p:ext uri="{BB962C8B-B14F-4D97-AF65-F5344CB8AC3E}">
        <p14:creationId xmlns:p14="http://schemas.microsoft.com/office/powerpoint/2010/main" val="927316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486400" cy="566738"/>
          </a:xfrm>
        </p:spPr>
        <p:txBody>
          <a:bodyPr>
            <a:noAutofit/>
          </a:bodyPr>
          <a:lstStyle/>
          <a:p>
            <a:r>
              <a:rPr lang="en-US" sz="3200" dirty="0" smtClean="0"/>
              <a:t>Learner Behaviors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524000"/>
            <a:ext cx="8305800" cy="41148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Displays a positive attitude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Demonstrates self-directed learning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Completes and returns homework on time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Follows verbal and/or written directions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Takes responsibility for own behavior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Interacts cooperatively and collaboratively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Respects the rights, feelings, and property of others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Uses problem solving strategies  as a learner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Perseveres with challenging tasks and assignments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Produces neat, legible work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08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"/>
            <a:ext cx="70866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Permanent Marker" charset="0"/>
              </a:rPr>
              <a:t>Study Hall Participant</a:t>
            </a:r>
            <a:endParaRPr lang="en-US" sz="3200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sz="2400" i="1" dirty="0">
                <a:solidFill>
                  <a:srgbClr val="000000"/>
                </a:solidFill>
                <a:latin typeface="Playfair Display" charset="0"/>
              </a:rPr>
              <a:t>Today in Study Hall I will…</a:t>
            </a:r>
            <a:endParaRPr lang="en-US" sz="2400" dirty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000000"/>
                </a:solidFill>
                <a:latin typeface="Playfair Display" charset="0"/>
              </a:rPr>
              <a:t>_____ Clean my desk (Read if held in other class.)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  <a:latin typeface="Playfair Display" charset="0"/>
              </a:rPr>
              <a:t>_____ Write about what caused me to get below 75% in </a:t>
            </a:r>
            <a:r>
              <a:rPr lang="en-US" sz="2400" dirty="0" smtClean="0">
                <a:solidFill>
                  <a:srgbClr val="000000"/>
                </a:solidFill>
                <a:latin typeface="Playfair Display" charset="0"/>
              </a:rPr>
              <a:t>Dojo </a:t>
            </a:r>
            <a:r>
              <a:rPr lang="en-US" sz="2400" dirty="0">
                <a:solidFill>
                  <a:srgbClr val="000000"/>
                </a:solidFill>
                <a:latin typeface="Playfair Display" charset="0"/>
              </a:rPr>
              <a:t>and </a:t>
            </a:r>
            <a:r>
              <a:rPr lang="en-US" sz="2400" dirty="0" smtClean="0">
                <a:solidFill>
                  <a:srgbClr val="000000"/>
                </a:solidFill>
                <a:latin typeface="Playfair Display" charset="0"/>
              </a:rPr>
              <a:t>how </a:t>
            </a:r>
            <a:r>
              <a:rPr lang="en-US" sz="2400" dirty="0">
                <a:solidFill>
                  <a:srgbClr val="000000"/>
                </a:solidFill>
                <a:latin typeface="Playfair Display" charset="0"/>
              </a:rPr>
              <a:t>I can get it up this week. (Hand </a:t>
            </a:r>
            <a:r>
              <a:rPr lang="en-US" sz="2400" dirty="0" smtClean="0">
                <a:solidFill>
                  <a:srgbClr val="000000"/>
                </a:solidFill>
                <a:latin typeface="Playfair Display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Playfair Display" charset="0"/>
              </a:rPr>
              <a:t>response to the Study </a:t>
            </a:r>
            <a:r>
              <a:rPr lang="en-US" sz="2400" dirty="0" smtClean="0">
                <a:solidFill>
                  <a:srgbClr val="000000"/>
                </a:solidFill>
                <a:latin typeface="Playfair Display" charset="0"/>
              </a:rPr>
              <a:t>Hall </a:t>
            </a:r>
            <a:r>
              <a:rPr lang="en-US" sz="2400" dirty="0">
                <a:solidFill>
                  <a:srgbClr val="000000"/>
                </a:solidFill>
                <a:latin typeface="Playfair Display" charset="0"/>
              </a:rPr>
              <a:t>teacher and read </a:t>
            </a:r>
            <a:r>
              <a:rPr lang="en-US" sz="2400" dirty="0" smtClean="0">
                <a:solidFill>
                  <a:srgbClr val="000000"/>
                </a:solidFill>
                <a:latin typeface="Playfair Display" charset="0"/>
              </a:rPr>
              <a:t>	when </a:t>
            </a:r>
            <a:r>
              <a:rPr lang="en-US" sz="2400" dirty="0">
                <a:solidFill>
                  <a:srgbClr val="000000"/>
                </a:solidFill>
                <a:latin typeface="Playfair Display" charset="0"/>
              </a:rPr>
              <a:t>completed.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  <a:latin typeface="Playfair Display" charset="0"/>
              </a:rPr>
              <a:t>_____ Complete </a:t>
            </a:r>
            <a:r>
              <a:rPr lang="en-US" sz="2400" dirty="0" err="1">
                <a:solidFill>
                  <a:srgbClr val="000000"/>
                </a:solidFill>
                <a:latin typeface="Playfair Display" charset="0"/>
              </a:rPr>
              <a:t>Redos</a:t>
            </a:r>
            <a:r>
              <a:rPr lang="en-US" sz="2400" dirty="0">
                <a:solidFill>
                  <a:srgbClr val="000000"/>
                </a:solidFill>
                <a:latin typeface="Playfair Display" charset="0"/>
              </a:rPr>
              <a:t> on assignments and turn it into </a:t>
            </a:r>
            <a:r>
              <a:rPr lang="en-US" sz="2400" dirty="0" smtClean="0">
                <a:solidFill>
                  <a:srgbClr val="000000"/>
                </a:solidFill>
                <a:latin typeface="Playfair Display" charset="0"/>
              </a:rPr>
              <a:t>your </a:t>
            </a:r>
            <a:r>
              <a:rPr lang="en-US" sz="2400" dirty="0">
                <a:solidFill>
                  <a:srgbClr val="000000"/>
                </a:solidFill>
                <a:latin typeface="Playfair Display" charset="0"/>
              </a:rPr>
              <a:t>teacher.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  <a:latin typeface="Playfair Display" charset="0"/>
              </a:rPr>
              <a:t>_____ Work on any missing assignments.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  <a:latin typeface="Playfair Display" charset="0"/>
              </a:rPr>
              <a:t>_____ Complete any tests or assignments from when I </a:t>
            </a:r>
            <a:r>
              <a:rPr lang="en-US" sz="2400" dirty="0" smtClean="0">
                <a:solidFill>
                  <a:srgbClr val="000000"/>
                </a:solidFill>
                <a:latin typeface="Playfair Display" charset="0"/>
              </a:rPr>
              <a:t>was </a:t>
            </a:r>
            <a:r>
              <a:rPr lang="en-US" sz="2400" dirty="0">
                <a:solidFill>
                  <a:srgbClr val="000000"/>
                </a:solidFill>
                <a:latin typeface="Playfair Display" charset="0"/>
              </a:rPr>
              <a:t>absent or </a:t>
            </a:r>
            <a:r>
              <a:rPr lang="en-US" sz="2400" dirty="0" smtClean="0">
                <a:solidFill>
                  <a:srgbClr val="000000"/>
                </a:solidFill>
                <a:latin typeface="Playfair Display" charset="0"/>
              </a:rPr>
              <a:t>did </a:t>
            </a:r>
            <a:r>
              <a:rPr lang="en-US" sz="2400" dirty="0">
                <a:solidFill>
                  <a:srgbClr val="000000"/>
                </a:solidFill>
                <a:latin typeface="Playfair Display" charset="0"/>
              </a:rPr>
              <a:t>not finish during class time.</a:t>
            </a:r>
            <a:endParaRPr lang="en-US" sz="24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50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81000"/>
            <a:ext cx="3200400" cy="64008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rmAutofit/>
          </a:bodyPr>
          <a:lstStyle/>
          <a:p>
            <a:r>
              <a:rPr lang="en-US" sz="2400" b="1" dirty="0" smtClean="0">
                <a:solidFill>
                  <a:srgbClr val="FC7500"/>
                </a:solidFill>
              </a:rPr>
              <a:t>Conferences</a:t>
            </a:r>
            <a:endParaRPr lang="en-US" sz="2400" b="1" dirty="0">
              <a:solidFill>
                <a:srgbClr val="FC75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828800"/>
            <a:ext cx="4724400" cy="32004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800" dirty="0" smtClean="0"/>
              <a:t>End </a:t>
            </a:r>
            <a:r>
              <a:rPr lang="en-US" sz="2800" dirty="0"/>
              <a:t>of 1st Trimester </a:t>
            </a:r>
            <a:r>
              <a:rPr lang="en-US" sz="2800" dirty="0" smtClean="0"/>
              <a:t>– Nov 4th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November 16-17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End of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Trimester- Mar 3th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March 15- </a:t>
            </a:r>
            <a:r>
              <a:rPr lang="en-US" sz="2800" dirty="0"/>
              <a:t>only if </a:t>
            </a:r>
            <a:r>
              <a:rPr lang="en-US" sz="2800" dirty="0" smtClean="0"/>
              <a:t>				needed 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4400" y="0"/>
            <a:ext cx="459105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62600" y="2971800"/>
            <a:ext cx="320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	</a:t>
            </a:r>
            <a:endParaRPr lang="en-US" sz="2800" dirty="0" smtClean="0"/>
          </a:p>
          <a:p>
            <a:r>
              <a:rPr lang="en-US" sz="2800" dirty="0" smtClean="0"/>
              <a:t>Tall Ships/Old Schoolhouse </a:t>
            </a:r>
            <a:r>
              <a:rPr lang="en-US" sz="2800" dirty="0"/>
              <a:t>in Sacramento- </a:t>
            </a:r>
            <a:r>
              <a:rPr lang="en-US" sz="2800" dirty="0" smtClean="0"/>
              <a:t>(voluntary $20) </a:t>
            </a:r>
          </a:p>
          <a:p>
            <a:r>
              <a:rPr lang="en-US" sz="2800" dirty="0" smtClean="0"/>
              <a:t>Chaperones must be </a:t>
            </a:r>
            <a:r>
              <a:rPr lang="en-US" sz="2800" dirty="0" smtClean="0"/>
              <a:t>fingerprinted by 9/30</a:t>
            </a:r>
            <a:r>
              <a:rPr lang="en-US" sz="2800" dirty="0"/>
              <a:t>		</a:t>
            </a:r>
          </a:p>
          <a:p>
            <a:r>
              <a:rPr lang="en-US" sz="2800" dirty="0" smtClean="0"/>
              <a:t>Guest </a:t>
            </a:r>
            <a:r>
              <a:rPr lang="en-US" sz="2800" dirty="0"/>
              <a:t>speakers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65" y="2362200"/>
            <a:ext cx="4537753" cy="3365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3810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Field </a:t>
            </a:r>
            <a:r>
              <a:rPr lang="en-US" sz="3200" b="1" dirty="0" smtClean="0"/>
              <a:t>Trip:</a:t>
            </a:r>
            <a:endParaRPr lang="en-US" sz="3200" dirty="0"/>
          </a:p>
          <a:p>
            <a:r>
              <a:rPr lang="en-US" sz="2800" dirty="0"/>
              <a:t>	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08" y="381000"/>
            <a:ext cx="389327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152400"/>
            <a:ext cx="8686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066800"/>
            <a:ext cx="8368926" cy="4648200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sz="3200" b="1" dirty="0" smtClean="0"/>
              <a:t>Everyday Mathematics- McGraw Hill</a:t>
            </a:r>
            <a:r>
              <a:rPr lang="en-US" sz="3200" dirty="0" smtClean="0"/>
              <a:t>.  </a:t>
            </a:r>
            <a:r>
              <a:rPr lang="en-US" sz="2800" dirty="0" smtClean="0"/>
              <a:t>A research-based curriculum that connects math to everyday situations by encouraging creativity,  building conceptual understanding and developing depth of knowledge with carefully engineered spiraling and focused instruction.</a:t>
            </a:r>
          </a:p>
          <a:p>
            <a:endParaRPr lang="en-US" sz="2800" dirty="0"/>
          </a:p>
          <a:p>
            <a:r>
              <a:rPr lang="en-US" sz="2800" dirty="0" smtClean="0"/>
              <a:t>-Math spiral for notes and practice</a:t>
            </a:r>
          </a:p>
          <a:p>
            <a:r>
              <a:rPr lang="en-US" sz="2800" dirty="0" smtClean="0"/>
              <a:t>-Pencil only</a:t>
            </a:r>
          </a:p>
          <a:p>
            <a:r>
              <a:rPr lang="en-US" sz="2800" dirty="0" smtClean="0"/>
              <a:t>-Self correct homework with</a:t>
            </a:r>
          </a:p>
          <a:p>
            <a:r>
              <a:rPr lang="en-US" sz="2800" dirty="0" smtClean="0"/>
              <a:t> red each night so they can ask 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or help the following day</a:t>
            </a:r>
          </a:p>
          <a:p>
            <a:r>
              <a:rPr lang="en-US" sz="2800" dirty="0" smtClean="0"/>
              <a:t>-Homework typically every </a:t>
            </a:r>
          </a:p>
          <a:p>
            <a:r>
              <a:rPr lang="en-US" sz="2800" dirty="0" smtClean="0"/>
              <a:t>Monday-Thursday</a:t>
            </a:r>
            <a:endParaRPr lang="en-US" sz="2800" dirty="0"/>
          </a:p>
          <a:p>
            <a:r>
              <a:rPr lang="en-US" sz="2400" dirty="0"/>
              <a:t>				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8600" y="457200"/>
            <a:ext cx="6432176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	Mathematics: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826" y="3886200"/>
            <a:ext cx="4025900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0752" y="304800"/>
            <a:ext cx="870755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C7500"/>
                </a:solidFill>
              </a:rPr>
              <a:t>Projects:</a:t>
            </a:r>
            <a:endParaRPr lang="en-US" sz="4000" dirty="0">
              <a:solidFill>
                <a:srgbClr val="FC7500"/>
              </a:solidFill>
            </a:endParaRPr>
          </a:p>
          <a:p>
            <a:r>
              <a:rPr lang="en-US" dirty="0"/>
              <a:t>		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3600" dirty="0" smtClean="0"/>
              <a:t>State </a:t>
            </a:r>
            <a:r>
              <a:rPr lang="en-US" sz="3600" dirty="0"/>
              <a:t>Postcards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3600" dirty="0" smtClean="0"/>
              <a:t>President </a:t>
            </a:r>
            <a:r>
              <a:rPr lang="en-US" sz="3600" dirty="0"/>
              <a:t>Project using PowerPoint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3600" dirty="0" smtClean="0"/>
              <a:t>Sons </a:t>
            </a:r>
            <a:r>
              <a:rPr lang="en-US" sz="3600" dirty="0"/>
              <a:t>of the American Revolution poster contest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3600" dirty="0" smtClean="0"/>
              <a:t>Inquiry</a:t>
            </a:r>
            <a:r>
              <a:rPr lang="en-US" sz="3600" dirty="0"/>
              <a:t>-based assignments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3600" dirty="0" smtClean="0"/>
              <a:t>Various </a:t>
            </a:r>
            <a:r>
              <a:rPr lang="en-US" sz="3600" dirty="0"/>
              <a:t>other research topics to expand unit of study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522470"/>
            <a:ext cx="3352800" cy="22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685801"/>
            <a:ext cx="8153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C7500"/>
                </a:solidFill>
              </a:rPr>
              <a:t>Miscellaneous:</a:t>
            </a:r>
            <a:endParaRPr lang="en-US" sz="4000" dirty="0">
              <a:solidFill>
                <a:srgbClr val="FC7500"/>
              </a:solidFill>
            </a:endParaRPr>
          </a:p>
          <a:p>
            <a:endParaRPr lang="en-US" sz="2800" dirty="0" smtClean="0"/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/>
              <a:t>Parent Volunteers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/>
              <a:t>Communication-   e-mail </a:t>
            </a:r>
            <a:r>
              <a:rPr lang="en-US" sz="2800" dirty="0" smtClean="0"/>
              <a:t>or Dojo message</a:t>
            </a:r>
            <a:endParaRPr lang="en-US" sz="2800" dirty="0"/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/>
              <a:t>Birthday celebrations- treats without </a:t>
            </a:r>
            <a:r>
              <a:rPr lang="en-US" sz="2800" dirty="0" smtClean="0"/>
              <a:t>soy, coconut</a:t>
            </a:r>
            <a:r>
              <a:rPr lang="en-US" sz="2800" dirty="0" smtClean="0"/>
              <a:t>, &amp; </a:t>
            </a:r>
            <a:r>
              <a:rPr lang="en-US" sz="2800" dirty="0" smtClean="0"/>
              <a:t>nuts are welcome 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/>
              <a:t>Scholastic </a:t>
            </a:r>
            <a:r>
              <a:rPr lang="en-US" sz="2800" dirty="0"/>
              <a:t>Book Club orders - checks payable to Scholastic, due any </a:t>
            </a:r>
            <a:r>
              <a:rPr lang="en-US" sz="2800" dirty="0" smtClean="0"/>
              <a:t>time, on-line ordering with credit </a:t>
            </a:r>
            <a:r>
              <a:rPr lang="en-US" sz="2800" dirty="0" smtClean="0"/>
              <a:t>card- CODE: H7XLM</a:t>
            </a:r>
            <a:endParaRPr lang="en-US" sz="2800" dirty="0"/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/>
              <a:t>Staff </a:t>
            </a:r>
            <a:r>
              <a:rPr lang="en-US" sz="2800" dirty="0"/>
              <a:t>meetings on Mondays after school- difficult time to reach me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03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icture Placeholder 5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668478233"/>
              </p:ext>
            </p:extLst>
          </p:nvPr>
        </p:nvGraphicFramePr>
        <p:xfrm>
          <a:off x="152400" y="230650"/>
          <a:ext cx="8305800" cy="6044276"/>
        </p:xfrm>
        <a:graphic>
          <a:graphicData uri="http://schemas.openxmlformats.org/drawingml/2006/table">
            <a:tbl>
              <a:tblPr/>
              <a:tblGrid>
                <a:gridCol w="656655"/>
                <a:gridCol w="887372"/>
                <a:gridCol w="656655"/>
                <a:gridCol w="1011604"/>
                <a:gridCol w="718771"/>
                <a:gridCol w="976109"/>
                <a:gridCol w="718771"/>
                <a:gridCol w="993856"/>
                <a:gridCol w="763140"/>
                <a:gridCol w="922867"/>
              </a:tblGrid>
              <a:tr h="22716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Grade 5</a:t>
                      </a:r>
                      <a:endParaRPr lang="en-US" sz="1300" dirty="0">
                        <a:effectLst/>
                      </a:endParaRP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sk-SK" sz="1300">
                          <a:effectLst/>
                        </a:rPr>
                        <a:t> </a:t>
                      </a: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sk-SK" sz="1300">
                          <a:effectLst/>
                        </a:rPr>
                        <a:t> </a:t>
                      </a: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sk-SK" sz="1300">
                          <a:effectLst/>
                        </a:rPr>
                        <a:t> </a:t>
                      </a: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sk-SK" sz="1300">
                          <a:effectLst/>
                        </a:rPr>
                        <a:t> </a:t>
                      </a: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sk-SK" sz="1300">
                          <a:effectLst/>
                        </a:rPr>
                        <a:t> </a:t>
                      </a: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sk-SK" sz="1300">
                          <a:effectLst/>
                        </a:rPr>
                        <a:t> </a:t>
                      </a: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sk-SK" sz="1300">
                          <a:effectLst/>
                        </a:rPr>
                        <a:t> </a:t>
                      </a: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sk-SK" sz="1300">
                          <a:effectLst/>
                        </a:rPr>
                        <a:t> </a:t>
                      </a: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sk-SK" sz="1300">
                          <a:effectLst/>
                        </a:rPr>
                        <a:t> </a:t>
                      </a: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67">
                <a:tc gridSpan="2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Monday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Tuesday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Wednesday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Thursday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Friday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839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8:30 - 9:15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ELA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8:30-9:15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ELA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8:30-9:50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ELA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8:30-9:50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ELA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8:30-9:50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ELA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8839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9:15 - 9:45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9:15 - 9:45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sk-SK" sz="1300">
                          <a:effectLst/>
                        </a:rPr>
                        <a:t> </a:t>
                      </a: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ELA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sk-SK" sz="1300">
                          <a:effectLst/>
                        </a:rPr>
                        <a:t> </a:t>
                      </a: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ELA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sk-SK" sz="1300">
                          <a:effectLst/>
                        </a:rPr>
                        <a:t> </a:t>
                      </a: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ELA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8839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9:50-10:00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RECESS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9:50-10:00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RECESS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9:50-10:00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RECESS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9:50-10:00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RECESS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9:50-10:00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RECESS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</a:tr>
              <a:tr h="418839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10:00-10:30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ELA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10:00-10:30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ELA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10:00-10:30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Library</a:t>
                      </a:r>
                      <a:endParaRPr lang="en-US" sz="1300" dirty="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10:00-10:30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ELA</a:t>
                      </a:r>
                      <a:endParaRPr lang="en-US" sz="1300" dirty="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10:00-10:30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ELA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8839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10:30-11:30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Math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10:00-11:30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Math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10:00-11:30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Math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10:15-11:30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Math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10:00-11:30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Math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</a:tr>
              <a:tr h="418839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11:30-12:00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RTI Math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11:30-12:00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RTI Math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11:30-12:00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RTI Math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11:30-12:00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RTI Math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11:30-12:00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RTI MAth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61051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12:00-12:40 (40)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LUNCH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12:00-12:40 (40)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LUNCH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12:00-12:40 (40)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LUNCH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12:00-12:40 (40)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LUNCH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12:00-12:40 (40)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LUNCH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</a:tr>
              <a:tr h="418839">
                <a:tc rowSpan="2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12:40-1:10</a:t>
                      </a:r>
                      <a:endParaRPr lang="cs-CZ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ELA w/RTI support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12:40-1:10</a:t>
                      </a:r>
                      <a:endParaRPr lang="cs-CZ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Enrichment/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12:40-1:10</a:t>
                      </a:r>
                      <a:endParaRPr lang="cs-CZ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ELA w/RTI support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12:40-1:10</a:t>
                      </a:r>
                      <a:endParaRPr lang="cs-CZ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ELA w/RTI support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12:40-1:10</a:t>
                      </a:r>
                      <a:endParaRPr lang="cs-CZ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Enrichment/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41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ELA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12:40 -1:25</a:t>
                      </a:r>
                      <a:endParaRPr lang="is-IS" sz="1300">
                        <a:effectLst/>
                      </a:endParaRP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Band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ELA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ELA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12:40 - 1:25</a:t>
                      </a:r>
                      <a:endParaRPr lang="de-DE" sz="1300">
                        <a:effectLst/>
                      </a:endParaRP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Band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8839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1:15-1:45</a:t>
                      </a:r>
                      <a:endParaRPr lang="ru-RU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SS/Science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1:25-1:45</a:t>
                      </a:r>
                      <a:endParaRPr lang="ru-RU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SS/Science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1:15-1:45</a:t>
                      </a:r>
                      <a:endParaRPr lang="ru-RU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SS/Science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1:15-1:45</a:t>
                      </a:r>
                      <a:endParaRPr lang="ru-RU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`SS/Science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1:25-1:45</a:t>
                      </a:r>
                      <a:endParaRPr lang="ru-RU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SS/Science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418839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1:45 - 2:00</a:t>
                      </a:r>
                      <a:endParaRPr lang="de-DE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SS/Science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1:45 - 2:00</a:t>
                      </a:r>
                      <a:endParaRPr lang="de-DE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SS/Science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1:45 - 2:00</a:t>
                      </a:r>
                      <a:endParaRPr lang="de-DE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SS/Science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1:45 - 2:00</a:t>
                      </a:r>
                      <a:endParaRPr lang="de-DE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SS/Science (45)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1:45 - 2:00</a:t>
                      </a:r>
                      <a:endParaRPr lang="de-DE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SS/Science</a:t>
                      </a:r>
                      <a:endParaRPr lang="en-US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418839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2:00 - 2:30</a:t>
                      </a:r>
                      <a:endParaRPr lang="de-DE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Study Hall</a:t>
                      </a:r>
                      <a:endParaRPr lang="en-US" sz="1300" dirty="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2:00 - 2:30</a:t>
                      </a:r>
                      <a:endParaRPr lang="de-DE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Spanish</a:t>
                      </a:r>
                      <a:endParaRPr lang="en-US" sz="1300" dirty="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2:00 - 2:30</a:t>
                      </a:r>
                      <a:endParaRPr lang="de-DE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SS/Science</a:t>
                      </a:r>
                      <a:endParaRPr lang="en-US" sz="1300" dirty="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2:00 - 2:30</a:t>
                      </a:r>
                      <a:endParaRPr lang="de-DE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Spanish</a:t>
                      </a:r>
                      <a:endParaRPr lang="en-US" sz="1300" dirty="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2:00 - 2:30</a:t>
                      </a:r>
                      <a:endParaRPr lang="de-DE" sz="130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SS/Science</a:t>
                      </a:r>
                      <a:endParaRPr lang="en-US" sz="1300" dirty="0">
                        <a:effectLst/>
                      </a:endParaRPr>
                    </a:p>
                  </a:txBody>
                  <a:tcPr marL="26621" marR="26621" marT="17747" marB="177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5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6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13338"/>
            <a:ext cx="807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School </a:t>
            </a:r>
            <a:r>
              <a:rPr lang="en-US" sz="3600" dirty="0" smtClean="0"/>
              <a:t>Phone:</a:t>
            </a:r>
            <a:r>
              <a:rPr lang="en-US" sz="3600" dirty="0"/>
              <a:t>	652-1824 </a:t>
            </a:r>
            <a:r>
              <a:rPr lang="en-US" sz="3600" dirty="0" smtClean="0"/>
              <a:t> </a:t>
            </a:r>
            <a:r>
              <a:rPr lang="en-US" sz="3600" dirty="0" err="1" smtClean="0"/>
              <a:t>ext</a:t>
            </a:r>
            <a:r>
              <a:rPr lang="en-US" sz="3600" dirty="0" smtClean="0"/>
              <a:t> </a:t>
            </a:r>
            <a:r>
              <a:rPr lang="en-US" sz="3600" dirty="0" smtClean="0"/>
              <a:t>227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E</a:t>
            </a:r>
            <a:r>
              <a:rPr lang="en-US" sz="3600" dirty="0"/>
              <a:t>-</a:t>
            </a:r>
            <a:r>
              <a:rPr lang="en-US" sz="3600" dirty="0" smtClean="0"/>
              <a:t>Mail:</a:t>
            </a:r>
            <a:r>
              <a:rPr lang="en-US" sz="3600" dirty="0"/>
              <a:t>	</a:t>
            </a:r>
            <a:r>
              <a:rPr lang="en-US" sz="3600" dirty="0"/>
              <a:t>e</a:t>
            </a:r>
            <a:r>
              <a:rPr lang="en-US" sz="3600" dirty="0" smtClean="0"/>
              <a:t>dallosta@loomis-usd.k12.ca.us</a:t>
            </a:r>
            <a:endParaRPr lang="en-US" sz="3600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939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57200"/>
            <a:ext cx="2717800" cy="2984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400" y="838200"/>
            <a:ext cx="6781800" cy="6019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3810000"/>
            <a:ext cx="8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FOSS</a:t>
            </a:r>
            <a:r>
              <a:rPr lang="en-US" sz="3200" dirty="0"/>
              <a:t>. Investigate, learn about, and link science to other curriculum areas. Units </a:t>
            </a:r>
            <a:r>
              <a:rPr lang="en-US" sz="3200" dirty="0" smtClean="0"/>
              <a:t>include water </a:t>
            </a:r>
            <a:r>
              <a:rPr lang="en-US" sz="3200" dirty="0"/>
              <a:t>planet, mixtures and solutions, </a:t>
            </a:r>
            <a:r>
              <a:rPr lang="en-US" sz="3200" dirty="0" smtClean="0"/>
              <a:t>and transport </a:t>
            </a:r>
            <a:r>
              <a:rPr lang="en-US" sz="3200" dirty="0"/>
              <a:t>systems of the body 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381000"/>
            <a:ext cx="252150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Science: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sz="3100" b="0" dirty="0">
                <a:latin typeface="Avenir Medium"/>
                <a:cs typeface="Avenir Medium"/>
              </a:rPr>
              <a:t>Language Arts:	</a:t>
            </a:r>
            <a:r>
              <a:rPr lang="en-US" sz="5300" dirty="0"/>
              <a:t> </a:t>
            </a:r>
            <a:br>
              <a:rPr lang="en-US" sz="5300" dirty="0"/>
            </a:br>
            <a:r>
              <a:rPr lang="en-US" dirty="0"/>
              <a:t> </a:t>
            </a:r>
            <a:br>
              <a:rPr lang="en-US" dirty="0"/>
            </a:b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19200"/>
            <a:ext cx="77724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Piloting Programs</a:t>
            </a:r>
            <a:r>
              <a:rPr lang="en-US" sz="2800" dirty="0" smtClean="0"/>
              <a:t>.   	-Benchmark Advance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	-McGraw Hill Wonders</a:t>
            </a:r>
          </a:p>
          <a:p>
            <a:endParaRPr lang="en-US" sz="2800" dirty="0"/>
          </a:p>
          <a:p>
            <a:r>
              <a:rPr lang="en-US" sz="2800" dirty="0" smtClean="0"/>
              <a:t>		Both are integrated </a:t>
            </a:r>
            <a:r>
              <a:rPr lang="en-US" sz="2800" dirty="0"/>
              <a:t>reading, writing, </a:t>
            </a:r>
            <a:r>
              <a:rPr lang="en-US" sz="2800" dirty="0" smtClean="0"/>
              <a:t>				  spelling</a:t>
            </a:r>
            <a:r>
              <a:rPr lang="en-US" sz="2800" dirty="0"/>
              <a:t>, </a:t>
            </a:r>
            <a:r>
              <a:rPr lang="en-US" sz="2800" dirty="0" smtClean="0"/>
              <a:t>&amp; grammar programs.</a:t>
            </a:r>
            <a:endParaRPr lang="en-US" sz="2800" dirty="0"/>
          </a:p>
          <a:p>
            <a:r>
              <a:rPr lang="en-US" sz="2800" dirty="0"/>
              <a:t>		</a:t>
            </a:r>
            <a:endParaRPr lang="en-US" sz="2800" dirty="0" smtClean="0"/>
          </a:p>
          <a:p>
            <a:r>
              <a:rPr lang="en-US" sz="2800" dirty="0" smtClean="0"/>
              <a:t>		Daily </a:t>
            </a:r>
            <a:r>
              <a:rPr lang="en-US" sz="2800" dirty="0"/>
              <a:t>journal writing.</a:t>
            </a:r>
          </a:p>
          <a:p>
            <a:r>
              <a:rPr lang="en-US" sz="2800" dirty="0"/>
              <a:t>		</a:t>
            </a:r>
            <a:r>
              <a:rPr lang="en-US" sz="2800" dirty="0" smtClean="0"/>
              <a:t>Read </a:t>
            </a:r>
            <a:r>
              <a:rPr lang="en-US" sz="2800" dirty="0"/>
              <a:t>to </a:t>
            </a:r>
            <a:r>
              <a:rPr lang="en-US" sz="2800" dirty="0" smtClean="0"/>
              <a:t>Self- self-selected novels-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40 book Challenge</a:t>
            </a:r>
          </a:p>
          <a:p>
            <a:r>
              <a:rPr lang="en-US" sz="2800" dirty="0" smtClean="0"/>
              <a:t>.</a:t>
            </a:r>
            <a:r>
              <a:rPr lang="en-US" sz="2800" dirty="0"/>
              <a:t>		</a:t>
            </a:r>
            <a:r>
              <a:rPr lang="en-US" sz="2800" dirty="0" smtClean="0"/>
              <a:t>Book Reports </a:t>
            </a:r>
            <a:endParaRPr lang="en-US" sz="2800" dirty="0"/>
          </a:p>
          <a:p>
            <a:r>
              <a:rPr lang="en-US" sz="2800" dirty="0"/>
              <a:t>		</a:t>
            </a:r>
            <a:r>
              <a:rPr lang="en-US" sz="2800" dirty="0" smtClean="0"/>
              <a:t>Teacher </a:t>
            </a:r>
            <a:r>
              <a:rPr lang="en-US" sz="2800" dirty="0"/>
              <a:t>Read </a:t>
            </a:r>
            <a:r>
              <a:rPr lang="en-US" sz="2800" dirty="0" err="1"/>
              <a:t>Alouds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1295400"/>
            <a:ext cx="6781800" cy="5562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/>
              <a:t>Scott </a:t>
            </a:r>
            <a:r>
              <a:rPr lang="en-US" sz="3200" b="1" dirty="0" err="1" smtClean="0"/>
              <a:t>Foresman</a:t>
            </a:r>
            <a:r>
              <a:rPr lang="en-US" sz="3200" b="1" dirty="0" smtClean="0"/>
              <a:t>. </a:t>
            </a:r>
            <a:r>
              <a:rPr lang="en-US" sz="3200" b="1" i="1" dirty="0" smtClean="0"/>
              <a:t>Our Nation</a:t>
            </a:r>
            <a:r>
              <a:rPr lang="en-US" sz="3200" dirty="0" smtClean="0"/>
              <a:t>.  Units include:</a:t>
            </a:r>
          </a:p>
          <a:p>
            <a:r>
              <a:rPr lang="en-US" sz="3200" dirty="0" smtClean="0"/>
              <a:t> -Native Americans,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-Exploration,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-Colonization,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-Revolutionary War,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-the Constitution,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-Westward Movement</a:t>
            </a:r>
            <a:r>
              <a:rPr lang="en-US" sz="3200" dirty="0"/>
              <a:t>,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-States and Capitals.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609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FC7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SOCIAL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smtClean="0">
                <a:ln w="11430"/>
                <a:solidFill>
                  <a:srgbClr val="FC7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STUDIES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8" y="3810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Our Class Environment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317486"/>
            <a:ext cx="6781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-We follow class </a:t>
            </a:r>
            <a:r>
              <a:rPr lang="en-US" sz="3200" dirty="0" smtClean="0"/>
              <a:t>expectations</a:t>
            </a:r>
            <a:endParaRPr lang="en-US" sz="3200" dirty="0" smtClean="0"/>
          </a:p>
          <a:p>
            <a:r>
              <a:rPr lang="en-US" sz="3200" dirty="0" smtClean="0"/>
              <a:t>   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L</a:t>
            </a:r>
            <a:r>
              <a:rPr lang="en-US" sz="3200" dirty="0" smtClean="0"/>
              <a:t>isten to instruction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-US" sz="3200" b="1" dirty="0" smtClean="0"/>
              <a:t>E</a:t>
            </a:r>
            <a:r>
              <a:rPr lang="en-US" sz="3200" dirty="0" smtClean="0"/>
              <a:t>nter and exit prepared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-US" sz="3200" b="1" dirty="0" smtClean="0"/>
              <a:t>A</a:t>
            </a:r>
            <a:r>
              <a:rPr lang="en-US" sz="3200" dirty="0" smtClean="0"/>
              <a:t>lways try our best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-US" sz="3200" b="1" dirty="0" smtClean="0"/>
              <a:t>R</a:t>
            </a:r>
            <a:r>
              <a:rPr lang="en-US" sz="3200" dirty="0" smtClean="0"/>
              <a:t>espect each other and </a:t>
            </a:r>
            <a:r>
              <a:rPr lang="en-US" sz="3200" dirty="0" err="1" smtClean="0"/>
              <a:t>ourself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-US" sz="3200" b="1" dirty="0" smtClean="0"/>
              <a:t>N</a:t>
            </a:r>
            <a:r>
              <a:rPr lang="en-US" sz="3200" dirty="0" smtClean="0"/>
              <a:t>o excuses</a:t>
            </a:r>
          </a:p>
          <a:p>
            <a:endParaRPr lang="en-US" sz="3200" dirty="0"/>
          </a:p>
          <a:p>
            <a:r>
              <a:rPr lang="en-US" sz="3200" dirty="0" smtClean="0"/>
              <a:t>-PILOT position </a:t>
            </a:r>
          </a:p>
          <a:p>
            <a:r>
              <a:rPr lang="en-US" sz="3200" dirty="0" smtClean="0"/>
              <a:t>-Growth Mindset </a:t>
            </a:r>
            <a:r>
              <a:rPr lang="en-US" sz="3200" u="sng" dirty="0" smtClean="0"/>
              <a:t>Not</a:t>
            </a:r>
            <a:r>
              <a:rPr lang="en-US" sz="3200" dirty="0" smtClean="0"/>
              <a:t> Fixed</a:t>
            </a:r>
          </a:p>
        </p:txBody>
      </p:sp>
      <p:pic>
        <p:nvPicPr>
          <p:cNvPr id="1026" name="Picture 2" descr="C:\Documents and Settings\kacosta\Local Settings\Temporary Internet Files\Content.IE5\NCZT58F1\MM90023472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185603"/>
            <a:ext cx="1419225" cy="143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8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001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Expectations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-</a:t>
            </a:r>
            <a:r>
              <a:rPr lang="en-US" sz="3200" dirty="0" smtClean="0"/>
              <a:t>8:28 Class is lining up, preparing for day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-8:30 Class instruction begins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-Recess is time for snack and bathroom 	         break, then play</a:t>
            </a:r>
          </a:p>
          <a:p>
            <a:r>
              <a:rPr lang="en-US" sz="3200" dirty="0" smtClean="0"/>
              <a:t>	-Use of planner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-Responsibility of taking needed 	  			materials to and from class- Green 	          work folder, planner, and self 	  		selected book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-After school- go to front or by bus area if 		waiting for a ride- no hanging out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44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2330" y="3048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Consequences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219200"/>
            <a:ext cx="6858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Since all expectations are practiced throughout the next few weeks, all students are expected to understand and follow the procedures and rules.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If procedures are not followed we practice again as a whole class.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We may move up or down on number line and in group points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 Warnings, Removal from activity or group, ODR slip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35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676400"/>
            <a:ext cx="739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Verdana" charset="0"/>
              </a:rPr>
              <a:t>P</a:t>
            </a:r>
            <a:r>
              <a:rPr lang="en-US" sz="3200" dirty="0">
                <a:solidFill>
                  <a:srgbClr val="444444"/>
                </a:solidFill>
                <a:latin typeface="Verdana" charset="0"/>
              </a:rPr>
              <a:t>ositive </a:t>
            </a:r>
            <a:r>
              <a:rPr lang="en-US" sz="3200" dirty="0">
                <a:latin typeface="Verdana" charset="0"/>
              </a:rPr>
              <a:t>B</a:t>
            </a:r>
            <a:r>
              <a:rPr lang="en-US" sz="3200" dirty="0">
                <a:solidFill>
                  <a:srgbClr val="444444"/>
                </a:solidFill>
                <a:latin typeface="Verdana" charset="0"/>
              </a:rPr>
              <a:t>ehavior </a:t>
            </a:r>
            <a:r>
              <a:rPr lang="en-US" sz="3200" dirty="0">
                <a:latin typeface="Verdana" charset="0"/>
              </a:rPr>
              <a:t>I</a:t>
            </a:r>
            <a:r>
              <a:rPr lang="en-US" sz="3200" dirty="0">
                <a:solidFill>
                  <a:srgbClr val="444444"/>
                </a:solidFill>
                <a:latin typeface="Verdana" charset="0"/>
              </a:rPr>
              <a:t>nterventions and </a:t>
            </a:r>
            <a:r>
              <a:rPr lang="en-US" sz="3200" dirty="0">
                <a:latin typeface="Verdana" charset="0"/>
              </a:rPr>
              <a:t>S</a:t>
            </a:r>
            <a:r>
              <a:rPr lang="en-US" sz="3200" dirty="0">
                <a:solidFill>
                  <a:srgbClr val="444444"/>
                </a:solidFill>
                <a:latin typeface="Verdana" charset="0"/>
              </a:rPr>
              <a:t>upports (PBIS) is a proactive approach to establishing the behavioral supports and social </a:t>
            </a:r>
            <a:r>
              <a:rPr lang="en-US" sz="3200" dirty="0" smtClean="0">
                <a:solidFill>
                  <a:srgbClr val="444444"/>
                </a:solidFill>
                <a:latin typeface="Verdana" charset="0"/>
              </a:rPr>
              <a:t>culture </a:t>
            </a:r>
            <a:r>
              <a:rPr lang="en-US" sz="3200" dirty="0">
                <a:solidFill>
                  <a:srgbClr val="444444"/>
                </a:solidFill>
                <a:latin typeface="Verdana" charset="0"/>
              </a:rPr>
              <a:t>needed for all students in a school to achieve social, emotional and academic success</a:t>
            </a:r>
            <a:r>
              <a:rPr lang="en-US" sz="3200" dirty="0" smtClean="0">
                <a:solidFill>
                  <a:srgbClr val="444444"/>
                </a:solidFill>
                <a:latin typeface="Verdana" charset="0"/>
              </a:rPr>
              <a:t>.</a:t>
            </a:r>
          </a:p>
          <a:p>
            <a:endParaRPr lang="en-US" sz="3200" dirty="0">
              <a:solidFill>
                <a:srgbClr val="444444"/>
              </a:solidFill>
              <a:latin typeface="Verdana" charset="0"/>
            </a:endParaRPr>
          </a:p>
          <a:p>
            <a:r>
              <a:rPr lang="en-US" sz="3200" dirty="0" smtClean="0">
                <a:solidFill>
                  <a:srgbClr val="444444"/>
                </a:solidFill>
                <a:latin typeface="Verdana" charset="0"/>
              </a:rPr>
              <a:t>      Talon Tickets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609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PBIS School</a:t>
            </a:r>
            <a:endParaRPr lang="en-US" sz="3600" dirty="0"/>
          </a:p>
        </p:txBody>
      </p:sp>
      <p:sp>
        <p:nvSpPr>
          <p:cNvPr id="4" name="5-Point Star 3"/>
          <p:cNvSpPr/>
          <p:nvPr/>
        </p:nvSpPr>
        <p:spPr>
          <a:xfrm>
            <a:off x="1066800" y="5630872"/>
            <a:ext cx="4572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87596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hoto Album">
  <a:themeElements>
    <a:clrScheme name="Custom 8">
      <a:dk1>
        <a:srgbClr val="2736F6"/>
      </a:dk1>
      <a:lt1>
        <a:srgbClr val="FFF5E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E91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Photo Album.potx</Template>
  <TotalTime>0</TotalTime>
  <Words>901</Words>
  <Application>Microsoft Office PowerPoint</Application>
  <PresentationFormat>On-screen Show (4:3)</PresentationFormat>
  <Paragraphs>309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 Photo Album</vt:lpstr>
      <vt:lpstr>PowerPoint Presentation</vt:lpstr>
      <vt:lpstr>PowerPoint Presentation</vt:lpstr>
      <vt:lpstr>PowerPoint Presentation</vt:lpstr>
      <vt:lpstr>Language Arts:  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Learner Behaviors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2010-02-01T21:14:06Z</dcterms:created>
  <dcterms:modified xsi:type="dcterms:W3CDTF">2016-08-18T22:41:21Z</dcterms:modified>
</cp:coreProperties>
</file>